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20.fntdata" ContentType="application/x-fontdata"/>
  <Override PartName="/ppt/fonts/font21.fntdata" ContentType="application/x-fontdata"/>
  <Override PartName="/ppt/fonts/font2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notesMasterIdLst>
    <p:notesMasterId r:id="rId8"/>
  </p:notesMasterIdLst>
  <p:handoutMasterIdLst>
    <p:handoutMasterId r:id="rId34"/>
  </p:handoutMasterIdLst>
  <p:sldIdLst>
    <p:sldId id="256" r:id="rId4"/>
    <p:sldId id="1136" r:id="rId5"/>
    <p:sldId id="1137" r:id="rId6"/>
    <p:sldId id="279" r:id="rId7"/>
    <p:sldId id="1135" r:id="rId9"/>
    <p:sldId id="919" r:id="rId10"/>
    <p:sldId id="921" r:id="rId11"/>
    <p:sldId id="1112" r:id="rId12"/>
    <p:sldId id="1113" r:id="rId13"/>
    <p:sldId id="1118" r:id="rId14"/>
    <p:sldId id="1115" r:id="rId15"/>
    <p:sldId id="1116" r:id="rId16"/>
    <p:sldId id="1119" r:id="rId17"/>
    <p:sldId id="1120" r:id="rId18"/>
    <p:sldId id="1121" r:id="rId19"/>
    <p:sldId id="1122" r:id="rId20"/>
    <p:sldId id="1123" r:id="rId21"/>
    <p:sldId id="1124" r:id="rId22"/>
    <p:sldId id="1125" r:id="rId23"/>
    <p:sldId id="1126" r:id="rId24"/>
    <p:sldId id="1127" r:id="rId25"/>
    <p:sldId id="1128" r:id="rId26"/>
    <p:sldId id="1129" r:id="rId27"/>
    <p:sldId id="1130" r:id="rId28"/>
    <p:sldId id="1131" r:id="rId29"/>
    <p:sldId id="1132" r:id="rId30"/>
    <p:sldId id="1133" r:id="rId31"/>
    <p:sldId id="1114" r:id="rId32"/>
    <p:sldId id="1134" r:id="rId33"/>
  </p:sldIdLst>
  <p:sldSz cx="12192000" cy="6858000"/>
  <p:notesSz cx="7103745" cy="10234295"/>
  <p:embeddedFontLst>
    <p:embeddedFont>
      <p:font typeface="黑体" panose="02010609060101010101" charset="-122"/>
      <p:regular r:id="rId39"/>
    </p:embeddedFont>
    <p:embeddedFont>
      <p:font typeface="微软雅黑" panose="020B0503020204020204" charset="-122"/>
      <p:regular r:id="rId40"/>
    </p:embeddedFont>
    <p:embeddedFont>
      <p:font typeface="Verdana" panose="020B0604030504040204" pitchFamily="34" charset="0"/>
      <p:regular r:id="rId41"/>
      <p:bold r:id="rId42"/>
      <p:italic r:id="rId43"/>
      <p:boldItalic r:id="rId44"/>
    </p:embeddedFont>
    <p:embeddedFont>
      <p:font typeface="Segoe UI" panose="020B0502040204020203" pitchFamily="34" charset="0"/>
      <p:regular r:id="rId45"/>
      <p:bold r:id="rId46"/>
      <p:italic r:id="rId47"/>
      <p:boldItalic r:id="rId48"/>
    </p:embeddedFont>
    <p:embeddedFont>
      <p:font typeface="华文新魏" panose="02010800040101010101" pitchFamily="2" charset="-122"/>
      <p:regular r:id="rId49"/>
    </p:embeddedFont>
    <p:embeddedFont>
      <p:font typeface="Calibri" panose="020F0502020204030204"/>
      <p:regular r:id="rId50"/>
      <p:bold r:id="rId51"/>
      <p:italic r:id="rId52"/>
      <p:boldItalic r:id="rId53"/>
    </p:embeddedFont>
    <p:embeddedFont>
      <p:font typeface="仿宋" panose="02010609060101010101" charset="-122"/>
      <p:regular r:id="rId54"/>
    </p:embeddedFont>
    <p:embeddedFont>
      <p:font typeface="Calibri" panose="020F0502020204030204" charset="0"/>
      <p:regular r:id="rId55"/>
      <p:bold r:id="rId56"/>
      <p:italic r:id="rId57"/>
      <p:boldItalic r:id="rId58"/>
    </p:embeddedFont>
    <p:embeddedFont>
      <p:font typeface="楷体" panose="02010609060101010101" charset="-122"/>
      <p:regular r:id="rId59"/>
    </p:embeddedFont>
    <p:embeddedFont>
      <p:font typeface="华文细黑" panose="02010600040101010101" charset="-122"/>
      <p:regular r:id="rId6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84"/>
        <p:guide pos="38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0" Type="http://schemas.openxmlformats.org/officeDocument/2006/relationships/font" Target="fonts/font22.fntdata"/><Relationship Id="rId6" Type="http://schemas.openxmlformats.org/officeDocument/2006/relationships/slide" Target="slides/slide3.xml"/><Relationship Id="rId59" Type="http://schemas.openxmlformats.org/officeDocument/2006/relationships/font" Target="fonts/font21.fntdata"/><Relationship Id="rId58" Type="http://schemas.openxmlformats.org/officeDocument/2006/relationships/font" Target="fonts/font20.fntdata"/><Relationship Id="rId57" Type="http://schemas.openxmlformats.org/officeDocument/2006/relationships/font" Target="fonts/font19.fntdata"/><Relationship Id="rId56" Type="http://schemas.openxmlformats.org/officeDocument/2006/relationships/font" Target="fonts/font18.fntdata"/><Relationship Id="rId55" Type="http://schemas.openxmlformats.org/officeDocument/2006/relationships/font" Target="fonts/font17.fntdata"/><Relationship Id="rId54" Type="http://schemas.openxmlformats.org/officeDocument/2006/relationships/font" Target="fonts/font16.fntdata"/><Relationship Id="rId53" Type="http://schemas.openxmlformats.org/officeDocument/2006/relationships/font" Target="fonts/font15.fntdata"/><Relationship Id="rId52" Type="http://schemas.openxmlformats.org/officeDocument/2006/relationships/font" Target="fonts/font14.fntdata"/><Relationship Id="rId51" Type="http://schemas.openxmlformats.org/officeDocument/2006/relationships/font" Target="fonts/font13.fntdata"/><Relationship Id="rId50" Type="http://schemas.openxmlformats.org/officeDocument/2006/relationships/font" Target="fonts/font12.fntdata"/><Relationship Id="rId5" Type="http://schemas.openxmlformats.org/officeDocument/2006/relationships/slide" Target="slides/slide2.xml"/><Relationship Id="rId49" Type="http://schemas.openxmlformats.org/officeDocument/2006/relationships/font" Target="fonts/font11.fntdata"/><Relationship Id="rId48" Type="http://schemas.openxmlformats.org/officeDocument/2006/relationships/font" Target="fonts/font10.fntdata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" Target="slides/slide1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331200" y="6477000"/>
            <a:ext cx="34544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临床</a:t>
            </a:r>
            <a:r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医学概论</a:t>
            </a: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8000" y="6477000"/>
            <a:ext cx="11176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Company Logo</a:t>
            </a:r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标题，图表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71600"/>
            <a:ext cx="5376672" cy="47545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371600"/>
            <a:ext cx="5376672" cy="47545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Company Logo</a:t>
            </a:r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Company Logo</a:t>
            </a:r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54567" y="254000"/>
            <a:ext cx="11059584" cy="62849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7.xml"/><Relationship Id="rId24" Type="http://schemas.openxmlformats.org/officeDocument/2006/relationships/tags" Target="../tags/tag26.xml"/><Relationship Id="rId23" Type="http://schemas.openxmlformats.org/officeDocument/2006/relationships/tags" Target="../tags/tag25.xml"/><Relationship Id="rId22" Type="http://schemas.openxmlformats.org/officeDocument/2006/relationships/tags" Target="../tags/tag24.xml"/><Relationship Id="rId21" Type="http://schemas.openxmlformats.org/officeDocument/2006/relationships/tags" Target="../tags/tag23.xml"/><Relationship Id="rId20" Type="http://schemas.openxmlformats.org/officeDocument/2006/relationships/tags" Target="../tags/tag22.xml"/><Relationship Id="rId2" Type="http://schemas.openxmlformats.org/officeDocument/2006/relationships/tags" Target="../tags/tag4.xml"/><Relationship Id="rId19" Type="http://schemas.openxmlformats.org/officeDocument/2006/relationships/tags" Target="../tags/tag21.xml"/><Relationship Id="rId18" Type="http://schemas.openxmlformats.org/officeDocument/2006/relationships/tags" Target="../tags/tag20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0" Type="http://schemas.openxmlformats.org/officeDocument/2006/relationships/slideLayout" Target="../slideLayouts/slideLayout3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991995" y="1650365"/>
            <a:ext cx="62788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临床医学概论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557905" y="444192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中南大学出版社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459" name="文本占位符 3"/>
          <p:cNvSpPr>
            <a:spLocks noGrp="1"/>
          </p:cNvSpPr>
          <p:nvPr>
            <p:ph type="body" idx="1"/>
          </p:nvPr>
        </p:nvSpPr>
        <p:spPr>
          <a:xfrm>
            <a:off x="247015" y="61913"/>
            <a:ext cx="7786688" cy="639762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wrap="square" lIns="91440" tIns="45720" rIns="91440" bIns="45720" anchor="b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zh-CN" sz="360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sym typeface="+mn-ea"/>
              </a:rPr>
              <a:t>二、诊断内容与书写方式</a:t>
            </a:r>
            <a:endParaRPr lang="zh-CN" altLang="zh-CN" sz="360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1155" y="1069340"/>
            <a:ext cx="1127061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 b="1">
                <a:latin typeface="Calibri" panose="020F0502020204030204" charset="0"/>
                <a:ea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lang="zh-CN" sz="2800" b="1">
                <a:latin typeface="Calibri" panose="020F0502020204030204" charset="0"/>
                <a:ea typeface="宋体" panose="02010600030101010101" pitchFamily="2" charset="-122"/>
              </a:rPr>
              <a:t>病因诊断：</a:t>
            </a:r>
            <a:r>
              <a:rPr lang="zh-CN" sz="2400" b="1">
                <a:solidFill>
                  <a:srgbClr val="00B050"/>
                </a:solidFill>
                <a:latin typeface="Calibri" panose="020F0502020204030204" charset="0"/>
                <a:ea typeface="宋体" panose="02010600030101010101" pitchFamily="2" charset="-122"/>
              </a:rPr>
              <a:t>因其指明致病的原因和本质，对疾病的发展、转归、治疗、预防有重要指导意义，故列于诊断首位。</a:t>
            </a:r>
            <a:endParaRPr lang="zh-CN" sz="2400" b="1">
              <a:solidFill>
                <a:srgbClr val="00B05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00B050"/>
              </a:solidFill>
            </a:endParaRPr>
          </a:p>
          <a:p>
            <a:r>
              <a:rPr lang="zh-CN" altLang="en-US" sz="2800" b="1"/>
              <a:t>2.病理解剖诊断： </a:t>
            </a:r>
            <a:r>
              <a:rPr lang="zh-CN" altLang="en-US" sz="2400" b="1">
                <a:solidFill>
                  <a:srgbClr val="00B050"/>
                </a:solidFill>
              </a:rPr>
              <a:t>是对病变部位、范围、性质及组织结构变化作出的诊断，列于第二位。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3.病理生理诊断：</a:t>
            </a:r>
            <a:r>
              <a:rPr lang="zh-CN" altLang="en-US" sz="2400" b="1">
                <a:solidFill>
                  <a:srgbClr val="00B050"/>
                </a:solidFill>
              </a:rPr>
              <a:t>是疾病导致机体功能状态改变的诊断，列在第三位。</a:t>
            </a:r>
            <a:endParaRPr lang="zh-CN" altLang="en-US" sz="2400" b="1">
              <a:solidFill>
                <a:srgbClr val="00B050"/>
              </a:solidFill>
            </a:endParaRPr>
          </a:p>
          <a:p>
            <a:endParaRPr lang="zh-CN" altLang="en-US" sz="2400" b="1">
              <a:solidFill>
                <a:srgbClr val="00B050"/>
              </a:solidFill>
            </a:endParaRPr>
          </a:p>
          <a:p>
            <a:r>
              <a:rPr lang="zh-CN" altLang="en-US" sz="2400" b="1">
                <a:sym typeface="+mn-ea"/>
              </a:rPr>
              <a:t>4.并发症的诊断：</a:t>
            </a:r>
            <a:r>
              <a:rPr lang="zh-CN" altLang="en-US" sz="2400" b="1">
                <a:solidFill>
                  <a:srgbClr val="00B050"/>
                </a:solidFill>
                <a:sym typeface="+mn-ea"/>
              </a:rPr>
              <a:t>是疾病导致机体功能状态改变的诊断，列在第三位。</a:t>
            </a:r>
            <a:r>
              <a:rPr lang="zh-CN" altLang="en-US" sz="2400" b="1">
                <a:sym typeface="+mn-ea"/>
              </a:rPr>
              <a:t> </a:t>
            </a:r>
            <a:endParaRPr lang="zh-CN" altLang="en-US" sz="2400" b="1"/>
          </a:p>
          <a:p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>
                <a:sym typeface="+mn-ea"/>
              </a:rPr>
              <a:t>5.伴发病的诊断：</a:t>
            </a:r>
            <a:r>
              <a:rPr lang="zh-CN" altLang="en-US" sz="2400" b="1">
                <a:solidFill>
                  <a:srgbClr val="00B050"/>
                </a:solidFill>
                <a:sym typeface="+mn-ea"/>
              </a:rPr>
              <a:t>与主病无关，但同时存在的疾病称伴发病，排在最后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5585" y="1270635"/>
            <a:ext cx="650494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02060"/>
                </a:solidFill>
              </a:rPr>
              <a:t>任务二、病历书写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16" name="矩形 7"/>
          <p:cNvSpPr/>
          <p:nvPr/>
        </p:nvSpPr>
        <p:spPr>
          <a:xfrm>
            <a:off x="2713038" y="2890838"/>
            <a:ext cx="4303713" cy="76200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 cmpd="sng" algn="ctr">
            <a:solidFill>
              <a:srgbClr val="DDDDDD"/>
            </a:solidFill>
            <a:prstDash val="solid"/>
            <a:bevel/>
          </a:ln>
          <a:effectLst/>
        </p:spPr>
        <p:txBody>
          <a:bodyPr lIns="324000" tIns="0" rIns="108000" bIns="144000" anchor="b">
            <a:norm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病历书写要求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127250" y="2997200"/>
            <a:ext cx="549275" cy="549275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27300" y="2978150"/>
            <a:ext cx="163513" cy="168275"/>
          </a:xfrm>
          <a:prstGeom prst="rect">
            <a:avLst/>
          </a:prstGeom>
          <a:solidFill>
            <a:srgbClr val="E779A3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7"/>
          <p:cNvSpPr/>
          <p:nvPr/>
        </p:nvSpPr>
        <p:spPr>
          <a:xfrm>
            <a:off x="2713038" y="4195763"/>
            <a:ext cx="4303713" cy="76200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 cmpd="sng" algn="ctr">
            <a:solidFill>
              <a:srgbClr val="DDDDDD"/>
            </a:solidFill>
            <a:prstDash val="solid"/>
            <a:bevel/>
          </a:ln>
          <a:effectLst/>
        </p:spPr>
        <p:txBody>
          <a:bodyPr lIns="324000" tIns="0" rIns="108000" bIns="144000" anchor="b">
            <a:norm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病历书写的内容和格式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127250" y="4414838"/>
            <a:ext cx="549275" cy="549275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27300" y="4395788"/>
            <a:ext cx="163513" cy="169863"/>
          </a:xfrm>
          <a:prstGeom prst="rect">
            <a:avLst/>
          </a:prstGeom>
          <a:solidFill>
            <a:srgbClr val="FFC91D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434" name="标题 3"/>
          <p:cNvSpPr>
            <a:spLocks noGrp="1"/>
          </p:cNvSpPr>
          <p:nvPr>
            <p:ph type="title"/>
          </p:nvPr>
        </p:nvSpPr>
        <p:spPr>
          <a:xfrm>
            <a:off x="828675" y="817245"/>
            <a:ext cx="7747635" cy="786130"/>
          </a:xfrm>
        </p:spPr>
        <p:txBody>
          <a:bodyPr vert="horz" wrap="square" lIns="91440" tIns="45720" rIns="91440" bIns="45720" anchor="ctr"/>
          <a:p>
            <a:pPr algn="l"/>
            <a:r>
              <a:rPr lang="zh-CN" dirty="0">
                <a:solidFill>
                  <a:srgbClr val="FF0000"/>
                </a:solidFill>
              </a:rPr>
              <a:t>一、  病历书写的基本要求</a:t>
            </a:r>
            <a:endParaRPr lang="zh-CN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299720" y="1754505"/>
            <a:ext cx="11592560" cy="4440555"/>
          </a:xfrm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医务人员在医疗过程中形成的文字、符号、图表、能像和病理切片等资料构成了实历，制历的文字部分是医务人员根据问诊、查体、辅助检查、诊断、治疗、护理等医疗活动所获得的资料，经归纳、分析、整理，并按规范化格式书写而成的。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病历反映了病人发病、病情演变转归和诊疗情况。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病历不仅是每位病人的病情档案，对其终生的医疗将提供参考，并且具有重要的法律效应。病历的质量直接反映了医院的医疗.学术及管理水平，是医疗、科研、教学的宝贵资料。 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1416685" y="1515745"/>
            <a:ext cx="8531860" cy="4083685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1.病历应实事求是地反映病人的病情及诊治经过，杜绝主观臆断。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2.病历要按规定的格式书写，项日填写应齐全无缺，最后由医务人员签名。书写中要使用医学词汇和术语，语句精练、通顺易懂，标点符号使用准确，避免使用便语俗词。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en-US" altLang="zh-CN"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   </a:t>
            </a:r>
            <a:r>
              <a:rPr lang="zh-CN" altLang="zh-CN"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3.病历应在规定的时间内完成。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5570" y="1463040"/>
            <a:ext cx="10111105" cy="2823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zh-CN"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4.应用蓝黑或碳索墨水书写病历，门(急)诊病历和需复写的医疗文件可用蓝或黑色油水的圆珠笔。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zh-CN"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lang="zh-CN" altLang="zh-CN" sz="2400" b="1" kern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书写时要求字迹工整、清楚易认、无错别字（要运用规范的汉语和汉字），如有笔误，应用双横线划在错别字上，不得应用刮、涂、粘等方法掩盖或去除原有字迹。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zh-CN"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上级医师有责任审查、修改下级医师病历，修改时要注明修改日期并签全名，对原记录应保持清晰可辨。</a:t>
            </a:r>
            <a:endParaRPr lang="zh-CN" altLang="zh-CN" sz="2400" b="1" kern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055" y="743585"/>
            <a:ext cx="5368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  病历书写的内容和格式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908685" y="1383983"/>
            <a:ext cx="6480175" cy="647700"/>
          </a:xfrm>
          <a:solidFill>
            <a:schemeClr val="bg1"/>
          </a:solidFill>
        </p:spPr>
        <p:txBody>
          <a:bodyPr vert="horz" wrap="square" lIns="91440" tIns="45720" rIns="91440" bIns="45720" numCol="1" anchor="b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（一）门诊病历</a:t>
            </a:r>
            <a:endParaRPr kumimoji="0" lang="zh-CN" altLang="zh-CN" sz="280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内容占位符 1"/>
          <p:cNvSpPr>
            <a:spLocks noGrp="1"/>
          </p:cNvSpPr>
          <p:nvPr/>
        </p:nvSpPr>
        <p:spPr>
          <a:xfrm>
            <a:off x="908685" y="2287905"/>
            <a:ext cx="10424795" cy="3565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初诊病历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（1）封面</a:t>
            </a:r>
            <a:r>
              <a:rPr kumimoji="0" 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：</a:t>
            </a: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病人姓名、性别、出生年月、民族、职业、婚姻、住址、药物过敏史等项目。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（2）就诊医院、科别。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（3）就诊日期(年、月、日、急诊病人注明时、分)，时间以24小时制记录。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(4）主要病史  主诉、现病史</a:t>
            </a:r>
            <a:r>
              <a:rPr kumimoji="0" 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</a:t>
            </a: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既往史、个人史、家族史等。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（5）体格检查  一般情况、阳性体征及有益于鉴别诊断的阴性体征。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4145" y="1751965"/>
            <a:ext cx="9628505" cy="3267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en-US" sz="20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</a:t>
            </a:r>
            <a:r>
              <a:rPr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（6）实验室及特殊检查结果。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（7）初步诊断(写在右下角)</a:t>
            </a:r>
            <a:r>
              <a:rPr lang="zh-CN"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：</a:t>
            </a:r>
            <a:r>
              <a:rPr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应力求在就诊当天或随后1-2次复诊中确定，如一时难以确诊，可暂以症状诊断代替，如“腹泻原因待查”等，并在其后提出-个或几个可疑诊断，如病情复杂，应请求会诊或收入院检查确诊。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（8）处理意见  如入院、会诊、手术、进一步检查，应用的药物及剂量、用法、随诊、建议及疫情报告等。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sz="2400" b="1" kern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（9）医生签全名。</a:t>
            </a:r>
            <a:endParaRPr lang="zh-CN" altLang="en-US" sz="2400" b="1" kern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948055" y="1173480"/>
            <a:ext cx="9779000" cy="4783455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>
            <a:normAutofit fontScale="25000"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en-US" sz="96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sz="96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复诊病历</a:t>
            </a:r>
            <a:endParaRPr kumimoji="0" sz="9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sz="9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sz="9600" kern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重点记录病人病情变化，前一次就诊后各种实验室和器极检查结果，对治疗的反应，安排进一步检查及治疗等。 </a:t>
            </a:r>
            <a:endParaRPr kumimoji="0" sz="9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sz="9600" b="1" kern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kumimoji="0" sz="9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en-US" sz="96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sz="96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急诊病历  </a:t>
            </a:r>
            <a:endParaRPr kumimoji="0" sz="9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sz="9600" b="1" kern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sz="9600" kern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应记录病人就诊时间(年月、日、时、分)，主诉、扼要病史、体温、脉搏、呼吸、血压、神志、重要体征、化验及影像等检查结果、诊断、抢教措施与抢教经过(需标明时间)。如急诊抢救无效死亡者，应记录死亡时间，死亡诊断和死亡原因。</a:t>
            </a:r>
            <a:endParaRPr kumimoji="0" sz="960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2"/>
          </p:nvPr>
        </p:nvSpPr>
        <p:spPr>
          <a:xfrm>
            <a:off x="826770" y="1343660"/>
            <a:ext cx="7900035" cy="3635375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>
            <a:normAutofit lnSpcReduction="10000"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4.</a:t>
            </a:r>
            <a:r>
              <a:rPr kumimoji="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门诊病历内容及格式</a:t>
            </a:r>
            <a:endParaRPr kumimoji="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年   月   日   医院   科别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主要病史(简要记录主诉、现病史、既往史等)。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体格检查(简要记录阳性体征及有鉴别意义的阴性体征)。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实验室及特殊检查结果: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处理: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    初步诊断: 1.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              2.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           医生签名</a:t>
            </a:r>
            <a:r>
              <a:rPr kumimoji="0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：</a:t>
            </a:r>
            <a:endParaRPr kumimoji="0" lang="zh-CN" altLang="zh-CN" sz="1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030" y="9867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altLang="zh-CN" sz="28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（二）住院病历</a:t>
            </a:r>
            <a:endParaRPr lang="zh-CN" altLang="zh-CN" sz="28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334010" y="1663700"/>
            <a:ext cx="11163300" cy="4700270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一般项目：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齐全、准确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主诉：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患者就诊最主要的原因，包括症状、体征及持续时间。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字左右。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现病史：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）起病情况：患病时间、起病缓急、前驱症状。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）主要症状特点：部位、性质、持续时间、程度。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）病情的发展及演变：主要症状的变化及新出现的症状。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(4)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伴随症状：伴随症状出现的时间、特点及演变过程。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）诊疗经过：何时、何处就诊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）一般情况：目前食欲、大小便、精神、睡眠、体重改变。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4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问诊与常见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症状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"/>
            </p:custDataLst>
          </p:nvPr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7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体格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8"/>
            </p:custDataLst>
          </p:nvPr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0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实验室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1"/>
            </p:custDataLst>
          </p:nvPr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3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诊断方法与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病历书写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4"/>
            </p:custDataLst>
          </p:nvPr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五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16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7"/>
            </p:custDataLst>
          </p:nvPr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六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19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循环系统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20"/>
            </p:custDataLst>
          </p:nvPr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七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>
              <p:custDataLst>
                <p:tags r:id="rId22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23"/>
            </p:custDataLst>
          </p:nvPr>
        </p:nvGrpSpPr>
        <p:grpSpPr>
          <a:xfrm>
            <a:off x="7990840" y="4372610"/>
            <a:ext cx="3698875" cy="53975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八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25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泌尿与生殖系统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4294967295"/>
          </p:nvPr>
        </p:nvSpPr>
        <p:spPr>
          <a:xfrm>
            <a:off x="334010" y="1663700"/>
            <a:ext cx="8565515" cy="4700270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既往史：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）预防接种及传染史。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）药物及其他过敏史。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）手术、外伤史及输血史。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）过去健康状况及疾病的系统回顾。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个人史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）出生地及居留地。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）生活习惯及嗜好。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）职业和工作条件。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）冶游史。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4294967295"/>
          </p:nvPr>
        </p:nvSpPr>
        <p:spPr>
          <a:xfrm>
            <a:off x="334010" y="1663700"/>
            <a:ext cx="8565515" cy="4700270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婚姻史：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记录未婚或已婚，结婚年龄、配偶健康状况、性生活情况。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月经史、生育史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）初潮年龄或末次月经时间。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）记录月经量、颜色、有无血块、痛经等情况。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家族史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）父母、兄弟姐妹健康状况。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）家族中有无结核、肝炎等传染疾病。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）有无家族遗传性疾病。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4294967295"/>
          </p:nvPr>
        </p:nvSpPr>
        <p:spPr>
          <a:xfrm>
            <a:off x="1611630" y="1195070"/>
            <a:ext cx="8565515" cy="4700270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体格检查：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体温：      脉</a:t>
            </a: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搏：    呼吸：      血压：</a:t>
            </a:r>
            <a:endParaRPr kumimoji="0" lang="zh-CN" sz="20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一般状况：</a:t>
            </a:r>
            <a:endParaRPr kumimoji="0" lang="zh-CN" sz="20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发育、营养、神志、体位、面部表情、检查能否合作。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皮肤、粘膜：</a:t>
            </a:r>
            <a:endParaRPr kumimoji="0" lang="zh-CN" sz="20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颜色、温度、湿度、弹性、皮疹、瘀点、蜘蛛痣、肝掌、毛发生长情况。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淋巴结：</a:t>
            </a: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全身淋巴结有无肿大（部位、大小、数目、活动度、压痛）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4294967295"/>
          </p:nvPr>
        </p:nvSpPr>
        <p:spPr>
          <a:xfrm>
            <a:off x="1442085" y="1270635"/>
            <a:ext cx="8565515" cy="4700270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体格检查：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头部及其器官：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头颅：</a:t>
            </a: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sz="2400" b="0" kern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大小、形状、压痛、瘢痕</a:t>
            </a: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2400" b="0" kern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头发（量、色泽）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眼：</a:t>
            </a: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眉毛、睫毛、结膜、眼睑、巩膜、角膜、瞳孔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鼻：</a:t>
            </a: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有无畸形、鼻翼扇动、分泌物、出血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耳：</a:t>
            </a:r>
            <a:r>
              <a:rPr lang="zh-CN" sz="2400" b="0" kern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有无畸形、分泌物、乳突压痛、听力</a:t>
            </a:r>
            <a:endParaRPr lang="zh-CN" sz="2400" b="0" kern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lang="zh-CN" sz="2400" kern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口腔：</a:t>
            </a:r>
            <a:r>
              <a:rPr lang="zh-CN" sz="2400" b="0" kern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牙齿、舌、扁桃体、喉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4294967295"/>
          </p:nvPr>
        </p:nvSpPr>
        <p:spPr>
          <a:xfrm>
            <a:off x="1990090" y="1279525"/>
            <a:ext cx="8565515" cy="4700270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体格检查：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颈部：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对称、有无颈静脉怒张、气管位置</a:t>
            </a:r>
            <a:r>
              <a:rPr lang="zh-CN" sz="2400" b="0" kern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、甲状腺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胸部：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胸廓、呼吸、乳房、胸壁有无静脉曲张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4294967295"/>
          </p:nvPr>
        </p:nvSpPr>
        <p:spPr>
          <a:xfrm>
            <a:off x="1299845" y="1203960"/>
            <a:ext cx="8565515" cy="4700270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体格检查：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肺：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视诊：呼吸运动、呼吸类型、有无肋间隙增宽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触诊：呼吸活动度、语颤、有无胸膜摩擦感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叩诊：叩诊音、肺下界及肺下界移动度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听诊：呼吸音、有无干湿啰音、语音传导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4294967295"/>
          </p:nvPr>
        </p:nvSpPr>
        <p:spPr>
          <a:xfrm>
            <a:off x="1442085" y="1203960"/>
            <a:ext cx="8565515" cy="4700270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体格检查：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心：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视诊：心前区隆起、心尖搏动范围及强度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触诊：心尖搏动的性质及位置、有无震颤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叩诊：心左右浊音界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听诊：心率、心律、心音、额外心音、心包摩擦音、心脏杂音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4294967295"/>
          </p:nvPr>
        </p:nvSpPr>
        <p:spPr>
          <a:xfrm>
            <a:off x="1102360" y="1139190"/>
            <a:ext cx="8565515" cy="4700270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体格检查：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腹部：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视诊：</a:t>
            </a: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形状、呼吸运动、胃肠蠕动波、皮疹、色素、疝、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触诊：</a:t>
            </a: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腹壁紧张度、有无压痛、反跳痛、液波震颤、肿块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）肝脏：大小、质地、表面、压痛、搏动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）胆囊：大小、形态、压痛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）脾脏：大小、质地、表面、移动度、压痛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）肾脏：</a:t>
            </a:r>
            <a:r>
              <a:rPr lang="zh-CN" altLang="en-US" sz="2000" b="0" kern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大小、质地、硬度、移动度、压痛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叩诊：</a:t>
            </a: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肝上界、肝浊音界、肝区叩击痛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听诊：</a:t>
            </a: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肠鸣音、振水音、血管杂音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4294967295"/>
          </p:nvPr>
        </p:nvSpPr>
        <p:spPr>
          <a:xfrm>
            <a:off x="289560" y="1403985"/>
            <a:ext cx="8565515" cy="4700270"/>
          </a:xfrm>
          <a:solidFill>
            <a:schemeClr val="bg1"/>
          </a:solidFill>
        </p:spPr>
        <p:txBody>
          <a:bodyPr vert="horz" wrap="square" lIns="91440" tIns="45720" rIns="91440" bIns="45720" numCol="1" anchor="t" anchorCtr="0" compatLnSpc="1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体格检查：</a:t>
            </a:r>
            <a:endParaRPr kumimoji="0" lang="zh-CN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直肠、肛门：</a:t>
            </a: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sz="2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神经反射：</a:t>
            </a:r>
            <a:endParaRPr kumimoji="0" lang="zh-CN" sz="24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浅反射：角膜反射、腹壁反射、提睾反射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深反射：肱二头肌反射、</a:t>
            </a:r>
            <a:r>
              <a:rPr lang="zh-CN" altLang="en-US" sz="2400" b="0" kern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肱三头肌反射、跟腱反射</a:t>
            </a:r>
            <a:endParaRPr lang="zh-CN" altLang="en-US" sz="2400" b="0" kern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病理反射：巴宾斯基征、奥本海姆征、查多克征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脑膜刺激征：颈项强直、克尼格征、布鲁津斯基征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九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4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内分泌与代谢性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"/>
            </p:custDataLst>
          </p:nvPr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7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风湿性</a:t>
              </a:r>
              <a:r>
                <a:rPr 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8"/>
            </p:custDataLst>
          </p:nvPr>
        </p:nvGrpSpPr>
        <p:grpSpPr>
          <a:xfrm>
            <a:off x="3968022" y="2553957"/>
            <a:ext cx="3498580" cy="539984"/>
            <a:chOff x="1397186" y="3857714"/>
            <a:chExt cx="4225649" cy="549589"/>
          </a:xfrm>
        </p:grpSpPr>
        <p:sp>
          <p:nvSpPr>
            <p:cNvPr id="24" name="_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97186" y="3857714"/>
              <a:ext cx="1171922" cy="549351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0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血液系统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1"/>
            </p:custDataLst>
          </p:nvPr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3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4"/>
            </p:custDataLst>
          </p:nvPr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16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外科学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总论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7"/>
            </p:custDataLst>
          </p:nvPr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19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96340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项目四</a:t>
            </a:r>
            <a:endParaRPr lang="zh-CN" altLang="en-US" sz="6600" b="1" dirty="0">
              <a:solidFill>
                <a:schemeClr val="accent5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宋体" panose="02010600030101010101" pitchFamily="2" charset="-122"/>
                <a:cs typeface="+mj-cs"/>
                <a:sym typeface="+mn-ea"/>
              </a:rPr>
              <a:t>诊断方法与病历书写</a:t>
            </a:r>
            <a:endParaRPr lang="zh-CN" altLang="en-US" sz="6600" b="1" dirty="0" smtClean="0">
              <a:solidFill>
                <a:schemeClr val="accent5">
                  <a:lumMod val="75000"/>
                </a:schemeClr>
              </a:solidFill>
              <a:latin typeface="+mj-lt"/>
              <a:ea typeface="宋体" panose="0201060003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1419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1. </a:t>
            </a:r>
            <a:r>
              <a:rPr lang="zh-CN" altLang="en-US" dirty="0" smtClean="0"/>
              <a:t>掌握病历书写的内容与格式。</a:t>
            </a:r>
            <a:r>
              <a:rPr lang="en-US" altLang="zh-CN" dirty="0" smtClean="0"/>
              <a:t> </a:t>
            </a:r>
            <a:endParaRPr lang="en-US" altLang="zh-CN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2. </a:t>
            </a:r>
            <a:r>
              <a:rPr lang="zh-CN" altLang="en-US" dirty="0" smtClean="0"/>
              <a:t>熟悉临床诊断步骤与思维方法。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0877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学会病历书写的内容与格式、临床诊断基本原则和方法。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419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塑造</a:t>
            </a:r>
            <a:r>
              <a:rPr lang="en-US" altLang="zh-CN" dirty="0" smtClean="0"/>
              <a:t>“</a:t>
            </a:r>
            <a:r>
              <a:rPr lang="zh-CN" altLang="en-US" dirty="0" smtClean="0"/>
              <a:t>严谨缜密、实事求是</a:t>
            </a:r>
            <a:r>
              <a:rPr lang="en-US" altLang="zh-CN" dirty="0" smtClean="0"/>
              <a:t>”</a:t>
            </a:r>
            <a:r>
              <a:rPr lang="zh-CN" altLang="en-US" dirty="0" smtClean="0"/>
              <a:t>的职业品格，养成</a:t>
            </a:r>
            <a:r>
              <a:rPr lang="en-US" altLang="zh-CN" dirty="0" smtClean="0"/>
              <a:t>“</a:t>
            </a:r>
            <a:r>
              <a:rPr lang="zh-CN" altLang="en-US" dirty="0" smtClean="0"/>
              <a:t>一丝不苟，精益求精</a:t>
            </a:r>
            <a:r>
              <a:rPr lang="en-US" altLang="zh-CN" dirty="0" smtClean="0"/>
              <a:t>”</a:t>
            </a:r>
            <a:r>
              <a:rPr lang="zh-CN" altLang="en-US" dirty="0" smtClean="0"/>
              <a:t>的工作态度。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7"/>
          <p:cNvSpPr/>
          <p:nvPr>
            <p:custDataLst>
              <p:tags r:id="rId1"/>
            </p:custDataLst>
          </p:nvPr>
        </p:nvSpPr>
        <p:spPr>
          <a:xfrm>
            <a:off x="2713038" y="2890838"/>
            <a:ext cx="4303713" cy="76200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 cmpd="sng" algn="ctr">
            <a:solidFill>
              <a:srgbClr val="DDDDDD"/>
            </a:solidFill>
            <a:prstDash val="solid"/>
            <a:bevel/>
          </a:ln>
          <a:effectLst/>
        </p:spPr>
        <p:txBody>
          <a:bodyPr lIns="324000" tIns="0" rIns="108000" bIns="144000" anchor="b">
            <a:norm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诊断步骤与临床思维方法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" name="任意多边形 1"/>
          <p:cNvSpPr/>
          <p:nvPr>
            <p:custDataLst>
              <p:tags r:id="rId2"/>
            </p:custDataLst>
          </p:nvPr>
        </p:nvSpPr>
        <p:spPr>
          <a:xfrm>
            <a:off x="2127250" y="2997200"/>
            <a:ext cx="549275" cy="549275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2527300" y="2978150"/>
            <a:ext cx="163513" cy="168275"/>
          </a:xfrm>
          <a:prstGeom prst="rect">
            <a:avLst/>
          </a:prstGeom>
          <a:solidFill>
            <a:srgbClr val="E779A3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7"/>
          <p:cNvSpPr/>
          <p:nvPr>
            <p:custDataLst>
              <p:tags r:id="rId4"/>
            </p:custDataLst>
          </p:nvPr>
        </p:nvSpPr>
        <p:spPr>
          <a:xfrm>
            <a:off x="2713038" y="4195763"/>
            <a:ext cx="4303713" cy="76200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 cmpd="sng" algn="ctr">
            <a:solidFill>
              <a:srgbClr val="DDDDDD"/>
            </a:solidFill>
            <a:prstDash val="solid"/>
            <a:bevel/>
          </a:ln>
          <a:effectLst/>
        </p:spPr>
        <p:txBody>
          <a:bodyPr lIns="324000" tIns="0" rIns="108000" bIns="144000" anchor="b">
            <a:norm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诊断内容与书写方式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20" name="任意多边形 19"/>
          <p:cNvSpPr/>
          <p:nvPr>
            <p:custDataLst>
              <p:tags r:id="rId5"/>
            </p:custDataLst>
          </p:nvPr>
        </p:nvSpPr>
        <p:spPr>
          <a:xfrm>
            <a:off x="2127250" y="4414838"/>
            <a:ext cx="549275" cy="549275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>
            <p:custDataLst>
              <p:tags r:id="rId6"/>
            </p:custDataLst>
          </p:nvPr>
        </p:nvSpPr>
        <p:spPr>
          <a:xfrm>
            <a:off x="2527300" y="4395788"/>
            <a:ext cx="163513" cy="169863"/>
          </a:xfrm>
          <a:prstGeom prst="rect">
            <a:avLst/>
          </a:prstGeom>
          <a:solidFill>
            <a:srgbClr val="FFC91D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9070" y="1459230"/>
            <a:ext cx="650494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</a:rPr>
              <a:t>任务一、临床诊断步骤与思维方法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标题 3"/>
          <p:cNvSpPr>
            <a:spLocks noGrp="1"/>
          </p:cNvSpPr>
          <p:nvPr/>
        </p:nvSpPr>
        <p:spPr>
          <a:xfrm>
            <a:off x="902970" y="1069340"/>
            <a:ext cx="7784465" cy="7861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500" b="1" i="0" u="none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3600" dirty="0">
                <a:solidFill>
                  <a:schemeClr val="accent5">
                    <a:lumMod val="50000"/>
                  </a:schemeClr>
                </a:solidFill>
              </a:rPr>
              <a:t>一、</a:t>
            </a:r>
            <a:r>
              <a:rPr lang="zh-CN" altLang="en-US" sz="3600" kern="120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诊断步骤与临床思维方法</a:t>
            </a:r>
            <a:endParaRPr lang="zh-CN" altLang="en-US" sz="3600" kern="120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1026795" y="2369820"/>
            <a:ext cx="10138410" cy="4015105"/>
          </a:xfrm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对于疾病的诊断过程，实际上是医生对病人所患疾病的认识及判断过程，主要包括以下三个步骤:临床资料的获取;建立诊断;验证诊断。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</a:t>
            </a:r>
            <a:r>
              <a:rPr kumimoji="0" lang="zh-CN" altLang="zh-CN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(一)  临床资料的获取</a:t>
            </a:r>
            <a:endParaRPr kumimoji="0" lang="zh-CN" altLang="zh-CN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“诊”可视同于“侦”，是调查取证的过程。为了做出正确的诊断，我们应力求获得最真实、最准确、最完整呢临床资料。临床资料主要包括病史、体格检查、实验室及器械检查等。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1265555" y="1421765"/>
            <a:ext cx="8136255" cy="4015105"/>
          </a:xfrm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1.病史采集是最重要且难度最大的部分。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2.体格检查既要系统全面，又要重点突出，在了解病史的基础上，应对可疑受累部位及可能出现的阳性体征仔细检查。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3.掌握所要选做检查项目的适应证、敏感性、特异性及准确性，以便正确做出判断。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64732" y="1069569"/>
            <a:ext cx="16522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eaLnBrk="1" hangingPunct="1">
              <a:lnSpc>
                <a:spcPct val="100000"/>
              </a:lnSpc>
              <a:buClrTx/>
              <a:buSzTx/>
              <a:buNone/>
            </a:pPr>
            <a:r>
              <a:rPr lang="zh-CN" altLang="en-US" sz="3000" b="1">
                <a:solidFill>
                  <a:srgbClr val="FFFFFF"/>
                </a:solidFill>
                <a:sym typeface="+mn-ea"/>
              </a:rPr>
              <a:t>案例导入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906780" y="1193165"/>
            <a:ext cx="8136255" cy="4015105"/>
          </a:xfrm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</a:t>
            </a:r>
            <a:r>
              <a:rPr kumimoji="0" lang="zh-CN" altLang="zh-CN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(二)建立诊断、验证诊断与临床   思维方法</a:t>
            </a:r>
            <a:endParaRPr kumimoji="0" lang="zh-CN" altLang="zh-CN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1170" y="2011680"/>
            <a:ext cx="73996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1.局部与整体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2.先考虑多发病、常见病，后考虑少见病、环境、生物、心里、遗传等诸多因素均会对人体产生影响，不同地区、不同时期可有不同的疾病发生。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3.个体差异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4.许多疾病正确的诊断需反复验证才能成立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1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2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3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8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9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1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2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3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8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29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1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2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3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4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5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6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7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8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9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40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1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2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3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4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5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DIAGRAM_VIRTUALLY_FRAME" val="{&quot;height&quot;:163.25,&quot;left&quot;:167.5,&quot;top&quot;:227.62503937007872,&quot;width&quot;:385.00007874015745}"/>
</p:tagLst>
</file>

<file path=ppt/tags/tag48.xml><?xml version="1.0" encoding="utf-8"?>
<p:tagLst xmlns:p="http://schemas.openxmlformats.org/presentationml/2006/main">
  <p:tag name="KSO_WM_DIAGRAM_VIRTUALLY_FRAME" val="{&quot;height&quot;:163.25,&quot;left&quot;:167.5,&quot;top&quot;:227.62503937007872,&quot;width&quot;:385.00007874015745}"/>
</p:tagLst>
</file>

<file path=ppt/tags/tag49.xml><?xml version="1.0" encoding="utf-8"?>
<p:tagLst xmlns:p="http://schemas.openxmlformats.org/presentationml/2006/main">
  <p:tag name="KSO_WM_DIAGRAM_VIRTUALLY_FRAME" val="{&quot;height&quot;:163.25,&quot;left&quot;:167.5,&quot;top&quot;:227.62503937007872,&quot;width&quot;:385.00007874015745}"/>
</p:tagLst>
</file>

<file path=ppt/tags/tag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50.xml><?xml version="1.0" encoding="utf-8"?>
<p:tagLst xmlns:p="http://schemas.openxmlformats.org/presentationml/2006/main">
  <p:tag name="KSO_WM_DIAGRAM_VIRTUALLY_FRAME" val="{&quot;height&quot;:163.25,&quot;left&quot;:167.5,&quot;top&quot;:227.62503937007872,&quot;width&quot;:385.00007874015745}"/>
</p:tagLst>
</file>

<file path=ppt/tags/tag51.xml><?xml version="1.0" encoding="utf-8"?>
<p:tagLst xmlns:p="http://schemas.openxmlformats.org/presentationml/2006/main">
  <p:tag name="KSO_WM_DIAGRAM_VIRTUALLY_FRAME" val="{&quot;height&quot;:163.25,&quot;left&quot;:167.5,&quot;top&quot;:227.62503937007872,&quot;width&quot;:385.00007874015745}"/>
</p:tagLst>
</file>

<file path=ppt/tags/tag52.xml><?xml version="1.0" encoding="utf-8"?>
<p:tagLst xmlns:p="http://schemas.openxmlformats.org/presentationml/2006/main">
  <p:tag name="KSO_WM_DIAGRAM_VIRTUALLY_FRAME" val="{&quot;height&quot;:163.25,&quot;left&quot;:167.5,&quot;top&quot;:227.62503937007872,&quot;width&quot;:385.00007874015745}"/>
</p:tagLst>
</file>

<file path=ppt/tags/tag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9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3536</Words>
  <Application>WPS 演示</Application>
  <PresentationFormat>自定义</PresentationFormat>
  <Paragraphs>347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宋体</vt:lpstr>
      <vt:lpstr>Wingdings</vt:lpstr>
      <vt:lpstr>黑体</vt:lpstr>
      <vt:lpstr>微软雅黑</vt:lpstr>
      <vt:lpstr>Verdana</vt:lpstr>
      <vt:lpstr>Segoe UI</vt:lpstr>
      <vt:lpstr>华文新魏</vt:lpstr>
      <vt:lpstr>Calibri</vt:lpstr>
      <vt:lpstr>仿宋</vt:lpstr>
      <vt:lpstr>Calibri</vt:lpstr>
      <vt:lpstr>Arial Unicode MS</vt:lpstr>
      <vt:lpstr>楷体</vt:lpstr>
      <vt:lpstr>华文细黑</vt:lpstr>
      <vt:lpstr>字魂70号-灵悦黑体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  病历书写的基本要求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263</cp:revision>
  <dcterms:created xsi:type="dcterms:W3CDTF">2019-11-11T13:37:00Z</dcterms:created>
  <dcterms:modified xsi:type="dcterms:W3CDTF">2025-10-10T02:20:34Z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144140A51D0D4719ADC0029794442DE8_13</vt:lpwstr>
  </property>
</Properties>
</file>